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56" r:id="rId3"/>
    <p:sldId id="461" r:id="rId4"/>
    <p:sldId id="1499" r:id="rId5"/>
    <p:sldId id="1495" r:id="rId6"/>
    <p:sldId id="1498" r:id="rId7"/>
    <p:sldId id="465" r:id="rId8"/>
    <p:sldId id="469" r:id="rId9"/>
    <p:sldId id="376" r:id="rId10"/>
    <p:sldId id="377" r:id="rId11"/>
    <p:sldId id="378" r:id="rId12"/>
    <p:sldId id="379" r:id="rId13"/>
    <p:sldId id="475" r:id="rId14"/>
    <p:sldId id="363" r:id="rId15"/>
    <p:sldId id="365" r:id="rId16"/>
    <p:sldId id="366" r:id="rId17"/>
    <p:sldId id="367" r:id="rId18"/>
    <p:sldId id="368" r:id="rId19"/>
    <p:sldId id="364" r:id="rId20"/>
    <p:sldId id="369" r:id="rId21"/>
    <p:sldId id="370" r:id="rId22"/>
    <p:sldId id="371" r:id="rId23"/>
    <p:sldId id="372" r:id="rId24"/>
    <p:sldId id="1500" r:id="rId25"/>
    <p:sldId id="381" r:id="rId26"/>
    <p:sldId id="382" r:id="rId27"/>
    <p:sldId id="383" r:id="rId28"/>
    <p:sldId id="384" r:id="rId29"/>
    <p:sldId id="385" r:id="rId30"/>
    <p:sldId id="479" r:id="rId31"/>
    <p:sldId id="387" r:id="rId32"/>
    <p:sldId id="388" r:id="rId33"/>
    <p:sldId id="389" r:id="rId34"/>
    <p:sldId id="390" r:id="rId35"/>
    <p:sldId id="391" r:id="rId36"/>
    <p:sldId id="392" r:id="rId37"/>
    <p:sldId id="397" r:id="rId38"/>
    <p:sldId id="393" r:id="rId39"/>
    <p:sldId id="394" r:id="rId40"/>
    <p:sldId id="395" r:id="rId41"/>
    <p:sldId id="396" r:id="rId42"/>
    <p:sldId id="398" r:id="rId43"/>
    <p:sldId id="399" r:id="rId44"/>
    <p:sldId id="400" r:id="rId45"/>
    <p:sldId id="401" r:id="rId46"/>
    <p:sldId id="403" r:id="rId47"/>
    <p:sldId id="404" r:id="rId48"/>
    <p:sldId id="402" r:id="rId49"/>
    <p:sldId id="405" r:id="rId50"/>
    <p:sldId id="481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27" r:id="rId72"/>
    <p:sldId id="429" r:id="rId73"/>
    <p:sldId id="428" r:id="rId74"/>
    <p:sldId id="150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4E53-7E86-AB9B-A9B3-781C81EE6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8F3AE-860B-40ED-D28E-F2AA495AF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713B-3E82-BDFA-CA7F-CEF642F3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0BB54-FA6A-2A9F-FAFA-B75A1719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E7AA0-135C-272B-C0FF-13E49606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5AF5-9494-85E8-506E-E1FD99F3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19E0A-8768-69FE-9CE1-8CB29A83A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8FAD-4F31-543D-A33D-BBB22B27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BCC4F-B0EF-E218-12CE-A55DA42B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B8A07-3F62-D96A-1EC2-18066F3E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0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9E3E5-74C4-1E08-8B31-A842F6CB5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B0919-3D0B-235B-AF11-CEAF9D45B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48563-FD01-1851-9947-7DF8EBB9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972E7-F233-DEC0-65CD-83FA97C4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5BAA0-2390-4C48-024F-6C4F4922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6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67E1-400D-C6CB-9BDF-24639C83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CF7F-EEB5-3649-BB35-C1FAF9BFE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9335E-3494-5B09-6283-C493AF27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2D78D-FE47-4B22-7ED3-FC039A8F5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6466C-BC99-1470-3A7D-F6FFAEF7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4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6A9C7-D20D-8697-89B1-D2747957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4B72E-195D-B5AE-7CFE-D9456F474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A4E4F-F162-D71A-21EC-8EC63212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5813-1A4A-7A61-21A6-E561A1F0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6BECB-05AF-AAAE-871E-149EA6D3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E896-1745-C479-112D-08222CB2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C300-64FA-0171-D54D-5C41E2FBE0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04A31-053C-F674-0709-D821C20A8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3721D-6A57-1B26-D001-2782A6DC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A2E6C-E6E7-F303-7AF7-C733FC6E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7B2F-FE51-F690-CF23-5215B01A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8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F257-48DE-5D7F-8C24-CAA26641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8BAD4-3BC5-E4AA-3E62-57A7D4F43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00B7A-CCE0-7742-CA93-8C91A686F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D532F-683B-64AF-0DA9-CFDB7B63B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D92F99-D92B-2DB0-2EAE-62969129C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D1B8F-6691-6BEC-6B5F-1FEC0477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9CD17-DE98-7DE1-717A-953EAFB9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18295-1718-A219-18BB-C5D66B41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3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27C1-4667-B966-125F-93C85BB8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482119-C3E3-EDB1-CFB4-02352BE2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73B81-3CC7-270C-63F7-7448691B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DC910-59D4-FE58-3476-6458E269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3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B89FEE-149F-5EAF-1B7A-20E0DEA3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A1FE8-FBFC-9158-8E07-61082D0F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6DC9D-6AE8-D657-0D63-B592F5E4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E412-40DB-CC48-8A81-E4FA5EEA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95B97-860C-B372-D812-CC16EFAB3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2C749-1F91-4EAA-8ED5-8EE4C0A95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AD97A-D473-3461-6445-4E64EFC0F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7F414-2511-CB9E-0B17-3154883EE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D3CCE-76A6-966B-58C8-CAAB3B0F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4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7305-FEB6-2D16-3962-0CCE8800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C467D-7FDF-B358-03C1-7FEE10D08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7C3DA-3181-517B-3CBE-1535ECB2A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00CF7-D644-ADF2-0298-C0390CCF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81A4-F31E-2A18-0EFF-75D642B5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192EF-B622-65A6-0601-8F9425CB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9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8134BA-49E4-D716-E419-54DBBB060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0958B-D11B-0ADF-86A3-A46F8888B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799F-CAFA-6F03-B23B-FC0981005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28E41-3979-4A17-A36D-D362BCFAE36F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36B05-4443-FDAD-50C1-07551C5C1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90B16-8B61-06D3-8FDB-20C156D87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C4828-F59A-43E2-9916-4D5C9BE87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0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st-lang.org/learn/get-started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835D-CE1F-BA43-949B-954F3830C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 551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57B70-C3CD-0E47-AC9B-474BD81AE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416397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C8D0-1D6B-CC4F-BAD0-8750E3D9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Cargo.toml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E34E-5596-A64C-8956-BC7A47B8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for project</a:t>
            </a:r>
          </a:p>
          <a:p>
            <a:r>
              <a:rPr lang="en-US" dirty="0"/>
              <a:t>Includes some meta data, as well as dependencies</a:t>
            </a:r>
          </a:p>
          <a:p>
            <a:r>
              <a:rPr lang="en-US" dirty="0"/>
              <a:t>We’ll come back to it later…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247127-2711-5546-891B-7C4801858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746500"/>
            <a:ext cx="9652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D268-AA8E-C84B-B8B9-D9301559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cargo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3D4C-3D7B-5D4E-915B-B5B5A9E2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Builds and executes your project</a:t>
            </a:r>
          </a:p>
        </p:txBody>
      </p:sp>
    </p:spTree>
    <p:extLst>
      <p:ext uri="{BB962C8B-B14F-4D97-AF65-F5344CB8AC3E}">
        <p14:creationId xmlns:p14="http://schemas.microsoft.com/office/powerpoint/2010/main" val="14097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6D268-AA8E-C84B-B8B9-D9301559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cargo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03D4C-3D7B-5D4E-915B-B5B5A9E2C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Builds and executes </a:t>
            </a:r>
            <a:r>
              <a:rPr lang="en-US"/>
              <a:t>your project</a:t>
            </a:r>
            <a:endParaRPr lang="en-US" dirty="0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E4BE2B8-B619-2F44-9108-5BB4AE42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92449"/>
            <a:ext cx="10495290" cy="18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7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B03C-5EA6-C344-9DF9-2AA8C078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cargo build &amp; cargo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31C8A-D9B0-1E45-8FC1-40FA9455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cargo build will build the project</a:t>
            </a:r>
          </a:p>
          <a:p>
            <a:pPr lvl="1"/>
            <a:r>
              <a:rPr lang="en-US" dirty="0"/>
              <a:t>Does not run it</a:t>
            </a:r>
          </a:p>
          <a:p>
            <a:pPr lvl="1"/>
            <a:r>
              <a:rPr lang="en-US" dirty="0"/>
              <a:t>Will fetch and build any dependencies as well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cargo check will check for errors, but does not actually generate any code</a:t>
            </a:r>
          </a:p>
          <a:p>
            <a:pPr lvl="1"/>
            <a:r>
              <a:rPr lang="en-US" dirty="0"/>
              <a:t>Faster than full build</a:t>
            </a:r>
          </a:p>
        </p:txBody>
      </p:sp>
    </p:spTree>
    <p:extLst>
      <p:ext uri="{BB962C8B-B14F-4D97-AF65-F5344CB8AC3E}">
        <p14:creationId xmlns:p14="http://schemas.microsoft.com/office/powerpoint/2010/main" val="22565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0BD7C3-999C-A941-A214-C42E5D83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0BD7C3-999C-A941-A214-C42E5D83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08281F1-B920-8C4C-BEDD-74E8BB3BD264}"/>
              </a:ext>
            </a:extLst>
          </p:cNvPr>
          <p:cNvSpPr/>
          <p:nvPr/>
        </p:nvSpPr>
        <p:spPr>
          <a:xfrm>
            <a:off x="838199" y="365125"/>
            <a:ext cx="2971799" cy="1490549"/>
          </a:xfrm>
          <a:prstGeom prst="wedgeRoundRectCallout">
            <a:avLst>
              <a:gd name="adj1" fmla="val 51550"/>
              <a:gd name="adj2" fmla="val 619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We’re declaring a function called main</a:t>
            </a:r>
          </a:p>
        </p:txBody>
      </p:sp>
    </p:spTree>
    <p:extLst>
      <p:ext uri="{BB962C8B-B14F-4D97-AF65-F5344CB8AC3E}">
        <p14:creationId xmlns:p14="http://schemas.microsoft.com/office/powerpoint/2010/main" val="292075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0BD7C3-999C-A941-A214-C42E5D83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08281F1-B920-8C4C-BEDD-74E8BB3BD264}"/>
              </a:ext>
            </a:extLst>
          </p:cNvPr>
          <p:cNvSpPr/>
          <p:nvPr/>
        </p:nvSpPr>
        <p:spPr>
          <a:xfrm>
            <a:off x="5584370" y="200139"/>
            <a:ext cx="3744687" cy="1490549"/>
          </a:xfrm>
          <a:prstGeom prst="wedgeRoundRectCallout">
            <a:avLst>
              <a:gd name="adj1" fmla="val -47578"/>
              <a:gd name="adj2" fmla="val 75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{ braces } enclose blocks of code (just like C)</a:t>
            </a:r>
          </a:p>
        </p:txBody>
      </p:sp>
    </p:spTree>
    <p:extLst>
      <p:ext uri="{BB962C8B-B14F-4D97-AF65-F5344CB8AC3E}">
        <p14:creationId xmlns:p14="http://schemas.microsoft.com/office/powerpoint/2010/main" val="1654975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0BD7C3-999C-A941-A214-C42E5D83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08281F1-B920-8C4C-BEDD-74E8BB3BD264}"/>
              </a:ext>
            </a:extLst>
          </p:cNvPr>
          <p:cNvSpPr/>
          <p:nvPr/>
        </p:nvSpPr>
        <p:spPr>
          <a:xfrm>
            <a:off x="5029287" y="3064724"/>
            <a:ext cx="3744687" cy="1490549"/>
          </a:xfrm>
          <a:prstGeom prst="wedgeRoundRectCallout">
            <a:avLst>
              <a:gd name="adj1" fmla="val -24613"/>
              <a:gd name="adj2" fmla="val -622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going to call the </a:t>
            </a:r>
            <a:r>
              <a:rPr lang="en-US" sz="2400" dirty="0" err="1"/>
              <a:t>printlin</a:t>
            </a:r>
            <a:r>
              <a:rPr lang="en-US" sz="2400" dirty="0"/>
              <a:t>!() </a:t>
            </a:r>
            <a:r>
              <a:rPr lang="en-US" sz="2400" i="1" dirty="0"/>
              <a:t>macro</a:t>
            </a:r>
            <a:r>
              <a:rPr lang="en-US" sz="2400" dirty="0"/>
              <a:t> and print out a string</a:t>
            </a:r>
          </a:p>
        </p:txBody>
      </p:sp>
    </p:spTree>
    <p:extLst>
      <p:ext uri="{BB962C8B-B14F-4D97-AF65-F5344CB8AC3E}">
        <p14:creationId xmlns:p14="http://schemas.microsoft.com/office/powerpoint/2010/main" val="2419536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0BD7C3-999C-A941-A214-C42E5D83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08281F1-B920-8C4C-BEDD-74E8BB3BD264}"/>
              </a:ext>
            </a:extLst>
          </p:cNvPr>
          <p:cNvSpPr/>
          <p:nvPr/>
        </p:nvSpPr>
        <p:spPr>
          <a:xfrm>
            <a:off x="6618602" y="3256019"/>
            <a:ext cx="3744687" cy="1490549"/>
          </a:xfrm>
          <a:prstGeom prst="wedgeRoundRectCallout">
            <a:avLst>
              <a:gd name="adj1" fmla="val 22771"/>
              <a:gd name="adj2" fmla="val -71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Statements </a:t>
            </a:r>
            <a:r>
              <a:rPr lang="en-US" sz="2400"/>
              <a:t>end </a:t>
            </a:r>
            <a:r>
              <a:rPr lang="en-US" sz="2400" dirty="0"/>
              <a:t>with a semi-colon</a:t>
            </a:r>
          </a:p>
        </p:txBody>
      </p:sp>
    </p:spTree>
    <p:extLst>
      <p:ext uri="{BB962C8B-B14F-4D97-AF65-F5344CB8AC3E}">
        <p14:creationId xmlns:p14="http://schemas.microsoft.com/office/powerpoint/2010/main" val="1163181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23CF0-B8E1-724F-8629-1B0530F0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117" y="3809999"/>
            <a:ext cx="5951763" cy="29758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4F0EC-0B87-384A-BC22-57D86A67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2BC3-ABEF-B24D-8815-6EA8164C2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programming language</a:t>
            </a:r>
          </a:p>
          <a:p>
            <a:pPr lvl="1"/>
            <a:r>
              <a:rPr lang="en-US" dirty="0"/>
              <a:t>You have full access to memory management</a:t>
            </a:r>
          </a:p>
          <a:p>
            <a:pPr lvl="2"/>
            <a:r>
              <a:rPr lang="en-US" dirty="0"/>
              <a:t>No garbage collector</a:t>
            </a:r>
          </a:p>
          <a:p>
            <a:pPr lvl="1"/>
            <a:r>
              <a:rPr lang="en-US" dirty="0"/>
              <a:t>You can get direct access to hardware</a:t>
            </a:r>
          </a:p>
          <a:p>
            <a:r>
              <a:rPr lang="en-US" dirty="0"/>
              <a:t>Statically typed</a:t>
            </a:r>
          </a:p>
          <a:p>
            <a:pPr lvl="1"/>
            <a:r>
              <a:rPr lang="en-US" dirty="0"/>
              <a:t>Compiler is super strict</a:t>
            </a:r>
          </a:p>
          <a:p>
            <a:pPr lvl="1"/>
            <a:r>
              <a:rPr lang="en-US" dirty="0"/>
              <a:t>Generally speaking, hard to write insecure code</a:t>
            </a:r>
          </a:p>
          <a:p>
            <a:r>
              <a:rPr lang="en-US" dirty="0"/>
              <a:t>Multi-paradigm</a:t>
            </a:r>
          </a:p>
          <a:p>
            <a:pPr lvl="1"/>
            <a:r>
              <a:rPr lang="en-US" dirty="0"/>
              <a:t>Functional, generics, concurrent, etc.</a:t>
            </a:r>
          </a:p>
        </p:txBody>
      </p:sp>
    </p:spTree>
    <p:extLst>
      <p:ext uri="{BB962C8B-B14F-4D97-AF65-F5344CB8AC3E}">
        <p14:creationId xmlns:p14="http://schemas.microsoft.com/office/powerpoint/2010/main" val="67794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23CF0-B8E1-724F-8629-1B0530F0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117" y="3809999"/>
            <a:ext cx="5951763" cy="29758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9EEEC37-C472-A84F-B933-07E4A622AA7A}"/>
              </a:ext>
            </a:extLst>
          </p:cNvPr>
          <p:cNvSpPr/>
          <p:nvPr/>
        </p:nvSpPr>
        <p:spPr>
          <a:xfrm>
            <a:off x="87174" y="2319450"/>
            <a:ext cx="3744687" cy="1490549"/>
          </a:xfrm>
          <a:prstGeom prst="wedgeRoundRectCallout">
            <a:avLst>
              <a:gd name="adj1" fmla="val 44864"/>
              <a:gd name="adj2" fmla="val 860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put this code in a file “</a:t>
            </a:r>
            <a:r>
              <a:rPr lang="en-US" sz="2400" dirty="0" err="1"/>
              <a:t>main.rs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721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23CF0-B8E1-724F-8629-1B0530F0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117" y="3809999"/>
            <a:ext cx="5951763" cy="29758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9EEEC37-C472-A84F-B933-07E4A622AA7A}"/>
              </a:ext>
            </a:extLst>
          </p:cNvPr>
          <p:cNvSpPr/>
          <p:nvPr/>
        </p:nvSpPr>
        <p:spPr>
          <a:xfrm>
            <a:off x="6034675" y="2586717"/>
            <a:ext cx="3744687" cy="1490549"/>
          </a:xfrm>
          <a:prstGeom prst="wedgeRoundRectCallout">
            <a:avLst>
              <a:gd name="adj1" fmla="val 2422"/>
              <a:gd name="adj2" fmla="val 845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compile it with the </a:t>
            </a:r>
            <a:r>
              <a:rPr lang="en-US" sz="2400" dirty="0" err="1"/>
              <a:t>rustc</a:t>
            </a:r>
            <a:r>
              <a:rPr lang="en-US" sz="2400" dirty="0"/>
              <a:t> compiler</a:t>
            </a:r>
          </a:p>
        </p:txBody>
      </p:sp>
    </p:spTree>
    <p:extLst>
      <p:ext uri="{BB962C8B-B14F-4D97-AF65-F5344CB8AC3E}">
        <p14:creationId xmlns:p14="http://schemas.microsoft.com/office/powerpoint/2010/main" val="327010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23CF0-B8E1-724F-8629-1B0530F0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117" y="3809999"/>
            <a:ext cx="5951763" cy="29758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9EEEC37-C472-A84F-B933-07E4A622AA7A}"/>
              </a:ext>
            </a:extLst>
          </p:cNvPr>
          <p:cNvSpPr/>
          <p:nvPr/>
        </p:nvSpPr>
        <p:spPr>
          <a:xfrm>
            <a:off x="918389" y="3429000"/>
            <a:ext cx="3744687" cy="1490549"/>
          </a:xfrm>
          <a:prstGeom prst="wedgeRoundRectCallout">
            <a:avLst>
              <a:gd name="adj1" fmla="val 23352"/>
              <a:gd name="adj2" fmla="val 779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outputs an executable</a:t>
            </a:r>
          </a:p>
        </p:txBody>
      </p:sp>
    </p:spTree>
    <p:extLst>
      <p:ext uri="{BB962C8B-B14F-4D97-AF65-F5344CB8AC3E}">
        <p14:creationId xmlns:p14="http://schemas.microsoft.com/office/powerpoint/2010/main" val="3678776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23CF0-B8E1-724F-8629-1B0530F0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117" y="3809999"/>
            <a:ext cx="5951763" cy="29758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9EEEC37-C472-A84F-B933-07E4A622AA7A}"/>
              </a:ext>
            </a:extLst>
          </p:cNvPr>
          <p:cNvSpPr/>
          <p:nvPr/>
        </p:nvSpPr>
        <p:spPr>
          <a:xfrm>
            <a:off x="5457732" y="3831770"/>
            <a:ext cx="3744687" cy="1490549"/>
          </a:xfrm>
          <a:prstGeom prst="wedgeRoundRectCallout">
            <a:avLst>
              <a:gd name="adj1" fmla="val 4166"/>
              <a:gd name="adj2" fmla="val 721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 we can execute it</a:t>
            </a:r>
          </a:p>
        </p:txBody>
      </p:sp>
    </p:spTree>
    <p:extLst>
      <p:ext uri="{BB962C8B-B14F-4D97-AF65-F5344CB8AC3E}">
        <p14:creationId xmlns:p14="http://schemas.microsoft.com/office/powerpoint/2010/main" val="9070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B517-F98F-1D40-924E-E5DC2AF0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we go…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223CF0-B8E1-724F-8629-1B0530F05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117" y="3809999"/>
            <a:ext cx="5951763" cy="29758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1980-34D1-B447-865F-E70FE1C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64" y="1363435"/>
            <a:ext cx="7685671" cy="244656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9EEEC37-C472-A84F-B933-07E4A622AA7A}"/>
              </a:ext>
            </a:extLst>
          </p:cNvPr>
          <p:cNvSpPr/>
          <p:nvPr/>
        </p:nvSpPr>
        <p:spPr>
          <a:xfrm>
            <a:off x="5457732" y="3831770"/>
            <a:ext cx="3744687" cy="1490549"/>
          </a:xfrm>
          <a:prstGeom prst="wedgeRoundRectCallout">
            <a:avLst>
              <a:gd name="adj1" fmla="val 4166"/>
              <a:gd name="adj2" fmla="val 721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we can execute it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C9C93C80-E273-F4FC-3F61-51641C300B64}"/>
              </a:ext>
            </a:extLst>
          </p:cNvPr>
          <p:cNvSpPr/>
          <p:nvPr/>
        </p:nvSpPr>
        <p:spPr>
          <a:xfrm>
            <a:off x="1391478" y="365125"/>
            <a:ext cx="9849679" cy="6582327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99.999999% of the time you will not be calling </a:t>
            </a:r>
            <a:r>
              <a:rPr lang="en-US" sz="2800" dirty="0" err="1"/>
              <a:t>rustc</a:t>
            </a:r>
            <a:r>
              <a:rPr lang="en-US" sz="2800" dirty="0"/>
              <a:t> directly, but will be using cargo!!!!!!</a:t>
            </a:r>
          </a:p>
        </p:txBody>
      </p:sp>
    </p:spTree>
    <p:extLst>
      <p:ext uri="{BB962C8B-B14F-4D97-AF65-F5344CB8AC3E}">
        <p14:creationId xmlns:p14="http://schemas.microsoft.com/office/powerpoint/2010/main" val="1577178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05999-752B-A346-A68F-20C50E1A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DCC0-FBA8-E146-8821-4E89DED1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from the Rust Book</a:t>
            </a:r>
          </a:p>
          <a:p>
            <a:pPr lvl="1"/>
            <a:r>
              <a:rPr lang="en-US" dirty="0"/>
              <a:t>Shows some good concepts real fast</a:t>
            </a:r>
          </a:p>
          <a:p>
            <a:endParaRPr lang="en-US" dirty="0"/>
          </a:p>
          <a:p>
            <a:r>
              <a:rPr lang="en-US" dirty="0"/>
              <a:t>We want to have the computer pick a number, and then user take guesses until they get it right</a:t>
            </a:r>
          </a:p>
        </p:txBody>
      </p:sp>
    </p:spTree>
    <p:extLst>
      <p:ext uri="{BB962C8B-B14F-4D97-AF65-F5344CB8AC3E}">
        <p14:creationId xmlns:p14="http://schemas.microsoft.com/office/powerpoint/2010/main" val="81110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3D32-33CB-8C43-87B5-1D72057B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will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5E90-2B8D-DB49-A41C-2BDA8EB1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ask the user to enter a number.</a:t>
            </a:r>
          </a:p>
          <a:p>
            <a:endParaRPr lang="en-US" dirty="0"/>
          </a:p>
          <a:p>
            <a:r>
              <a:rPr lang="en-US" dirty="0"/>
              <a:t>Read that number in from the user.</a:t>
            </a:r>
          </a:p>
          <a:p>
            <a:endParaRPr lang="en-US" dirty="0"/>
          </a:p>
          <a:p>
            <a:r>
              <a:rPr lang="en-US" dirty="0"/>
              <a:t>Compare to a secret number</a:t>
            </a:r>
          </a:p>
          <a:p>
            <a:endParaRPr lang="en-US" dirty="0"/>
          </a:p>
          <a:p>
            <a:r>
              <a:rPr lang="en-US" dirty="0"/>
              <a:t>Repeat until the user gets it right</a:t>
            </a:r>
          </a:p>
          <a:p>
            <a:pPr lvl="1"/>
            <a:r>
              <a:rPr lang="en-US" dirty="0"/>
              <a:t>Maybe we should give some hints along the way?</a:t>
            </a:r>
          </a:p>
        </p:txBody>
      </p:sp>
    </p:spTree>
    <p:extLst>
      <p:ext uri="{BB962C8B-B14F-4D97-AF65-F5344CB8AC3E}">
        <p14:creationId xmlns:p14="http://schemas.microsoft.com/office/powerpoint/2010/main" val="8192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54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070F2DC-BC1A-9848-9B40-142752290BAF}"/>
              </a:ext>
            </a:extLst>
          </p:cNvPr>
          <p:cNvSpPr/>
          <p:nvPr/>
        </p:nvSpPr>
        <p:spPr>
          <a:xfrm>
            <a:off x="1905000" y="2764971"/>
            <a:ext cx="4550229" cy="664029"/>
          </a:xfrm>
          <a:prstGeom prst="wedgeRoundRectCallout">
            <a:avLst>
              <a:gd name="adj1" fmla="val -35261"/>
              <a:gd name="adj2" fmla="val 87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“let” statement creates a variable</a:t>
            </a:r>
          </a:p>
        </p:txBody>
      </p:sp>
    </p:spTree>
    <p:extLst>
      <p:ext uri="{BB962C8B-B14F-4D97-AF65-F5344CB8AC3E}">
        <p14:creationId xmlns:p14="http://schemas.microsoft.com/office/powerpoint/2010/main" val="52327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070F2DC-BC1A-9848-9B40-142752290BAF}"/>
              </a:ext>
            </a:extLst>
          </p:cNvPr>
          <p:cNvSpPr/>
          <p:nvPr/>
        </p:nvSpPr>
        <p:spPr>
          <a:xfrm>
            <a:off x="1905000" y="2147889"/>
            <a:ext cx="3026229" cy="1281112"/>
          </a:xfrm>
          <a:prstGeom prst="wedgeRoundRectCallout">
            <a:avLst>
              <a:gd name="adj1" fmla="val 1789"/>
              <a:gd name="adj2" fmla="val 691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/>
              <a:t>mut</a:t>
            </a:r>
            <a:r>
              <a:rPr lang="en-US" sz="2400" dirty="0"/>
              <a:t> means this will be a mutable variable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9493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3C6E-FF9D-274D-A226-52EF1D90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Rust vs. C/C++?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12C29-C98C-0A40-8C10-F01A7D99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C/C++ are kind of a mess</a:t>
            </a:r>
          </a:p>
          <a:p>
            <a:pPr lvl="1"/>
            <a:r>
              <a:rPr lang="en-US" dirty="0"/>
              <a:t>There is a ton of technical baggage; C is from 1972!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Large chunk of material in this type of course could be weird C stuff</a:t>
            </a:r>
          </a:p>
          <a:p>
            <a:pPr lvl="1"/>
            <a:r>
              <a:rPr lang="en-US" dirty="0"/>
              <a:t>I’m not particularly interested in teaching you all these weird gotchas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No real build system</a:t>
            </a:r>
          </a:p>
          <a:p>
            <a:endParaRPr lang="en-US" dirty="0"/>
          </a:p>
          <a:p>
            <a:r>
              <a:rPr lang="en-US" dirty="0"/>
              <a:t>Lots of things that you have to keep in your head</a:t>
            </a:r>
          </a:p>
        </p:txBody>
      </p:sp>
    </p:spTree>
    <p:extLst>
      <p:ext uri="{BB962C8B-B14F-4D97-AF65-F5344CB8AC3E}">
        <p14:creationId xmlns:p14="http://schemas.microsoft.com/office/powerpoint/2010/main" val="23870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7A48-EFB9-4349-84C1-A091B0C0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variable? What?!?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E3A13-223E-1E4A-AA08-D9649FFE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variables in Rust are </a:t>
            </a:r>
            <a:r>
              <a:rPr lang="en-US" i="1" dirty="0"/>
              <a:t>immutable</a:t>
            </a:r>
            <a:r>
              <a:rPr lang="en-US" dirty="0"/>
              <a:t> by default</a:t>
            </a:r>
          </a:p>
          <a:p>
            <a:endParaRPr lang="en-US" dirty="0"/>
          </a:p>
          <a:p>
            <a:r>
              <a:rPr lang="en-US" dirty="0"/>
              <a:t>You cannot change their values once assigned!</a:t>
            </a:r>
          </a:p>
          <a:p>
            <a:pPr lvl="1"/>
            <a:r>
              <a:rPr lang="en-US" dirty="0"/>
              <a:t>The compiler enforces this!</a:t>
            </a:r>
          </a:p>
          <a:p>
            <a:pPr lvl="1"/>
            <a:r>
              <a:rPr lang="en-US" dirty="0"/>
              <a:t>It is thus impossible to change a value ”by accident”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If you need a mutable variable, you explicitly state it with the </a:t>
            </a:r>
            <a:r>
              <a:rPr lang="en-US" b="1" i="1" dirty="0" err="1"/>
              <a:t>mut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29901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070F2DC-BC1A-9848-9B40-142752290BAF}"/>
              </a:ext>
            </a:extLst>
          </p:cNvPr>
          <p:cNvSpPr/>
          <p:nvPr/>
        </p:nvSpPr>
        <p:spPr>
          <a:xfrm>
            <a:off x="1905000" y="2147889"/>
            <a:ext cx="3026229" cy="1281112"/>
          </a:xfrm>
          <a:prstGeom prst="wedgeRoundRectCallout">
            <a:avLst>
              <a:gd name="adj1" fmla="val 35602"/>
              <a:gd name="adj2" fmla="val 72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will call this variable </a:t>
            </a:r>
            <a:r>
              <a:rPr lang="en-US" sz="2400" i="1" dirty="0"/>
              <a:t>guess</a:t>
            </a:r>
          </a:p>
        </p:txBody>
      </p:sp>
    </p:spTree>
    <p:extLst>
      <p:ext uri="{BB962C8B-B14F-4D97-AF65-F5344CB8AC3E}">
        <p14:creationId xmlns:p14="http://schemas.microsoft.com/office/powerpoint/2010/main" val="392430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070F2DC-BC1A-9848-9B40-142752290BAF}"/>
              </a:ext>
            </a:extLst>
          </p:cNvPr>
          <p:cNvSpPr/>
          <p:nvPr/>
        </p:nvSpPr>
        <p:spPr>
          <a:xfrm>
            <a:off x="3243943" y="2012951"/>
            <a:ext cx="3668486" cy="1281112"/>
          </a:xfrm>
          <a:prstGeom prst="wedgeRoundRectCallout">
            <a:avLst>
              <a:gd name="adj1" fmla="val 10973"/>
              <a:gd name="adj2" fmla="val 79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will </a:t>
            </a:r>
            <a:r>
              <a:rPr lang="en-US" sz="2400" i="1" dirty="0"/>
              <a:t>bind</a:t>
            </a:r>
            <a:r>
              <a:rPr lang="en-US" sz="2400" dirty="0"/>
              <a:t> guess to whatever value is on the right hand of the = sign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022211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070F2DC-BC1A-9848-9B40-142752290BAF}"/>
              </a:ext>
            </a:extLst>
          </p:cNvPr>
          <p:cNvSpPr/>
          <p:nvPr/>
        </p:nvSpPr>
        <p:spPr>
          <a:xfrm>
            <a:off x="4928802" y="2012951"/>
            <a:ext cx="4169228" cy="1281112"/>
          </a:xfrm>
          <a:prstGeom prst="wedgeRoundRectCallout">
            <a:avLst>
              <a:gd name="adj1" fmla="val 10973"/>
              <a:gd name="adj2" fmla="val 79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binding the return value of String::new() to </a:t>
            </a:r>
            <a:r>
              <a:rPr lang="en-US" sz="2400" i="1" dirty="0"/>
              <a:t>guess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1106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070F2DC-BC1A-9848-9B40-142752290BAF}"/>
              </a:ext>
            </a:extLst>
          </p:cNvPr>
          <p:cNvSpPr/>
          <p:nvPr/>
        </p:nvSpPr>
        <p:spPr>
          <a:xfrm>
            <a:off x="4702629" y="1690688"/>
            <a:ext cx="4637313" cy="1603375"/>
          </a:xfrm>
          <a:prstGeom prst="wedgeRoundRectCallout">
            <a:avLst>
              <a:gd name="adj1" fmla="val 10973"/>
              <a:gd name="adj2" fmla="val 79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String::new() is a function that returns a new instance of a String</a:t>
            </a:r>
          </a:p>
        </p:txBody>
      </p:sp>
    </p:spTree>
    <p:extLst>
      <p:ext uri="{BB962C8B-B14F-4D97-AF65-F5344CB8AC3E}">
        <p14:creationId xmlns:p14="http://schemas.microsoft.com/office/powerpoint/2010/main" val="2395942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9079-5742-4144-8E5D-151AFE9D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13" y="2147888"/>
            <a:ext cx="9830974" cy="350179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070F2DC-BC1A-9848-9B40-142752290BAF}"/>
              </a:ext>
            </a:extLst>
          </p:cNvPr>
          <p:cNvSpPr/>
          <p:nvPr/>
        </p:nvSpPr>
        <p:spPr>
          <a:xfrm>
            <a:off x="4702629" y="1690688"/>
            <a:ext cx="4637313" cy="1603375"/>
          </a:xfrm>
          <a:prstGeom prst="wedgeRoundRectCallout">
            <a:avLst>
              <a:gd name="adj1" fmla="val 10973"/>
              <a:gd name="adj2" fmla="val 79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String</a:t>
            </a:r>
            <a:r>
              <a:rPr lang="en-US" sz="2400" dirty="0"/>
              <a:t> is a </a:t>
            </a:r>
            <a:r>
              <a:rPr lang="en-US" sz="2400" i="1" dirty="0"/>
              <a:t>type </a:t>
            </a:r>
            <a:r>
              <a:rPr lang="en-US" sz="2400" dirty="0"/>
              <a:t>from the standard library, and </a:t>
            </a:r>
            <a:r>
              <a:rPr lang="en-US" sz="2400" b="1" dirty="0"/>
              <a:t>new()</a:t>
            </a:r>
            <a:r>
              <a:rPr lang="en-US" sz="2400" dirty="0"/>
              <a:t> is a function </a:t>
            </a:r>
            <a:r>
              <a:rPr lang="en-US" sz="2400" i="1" dirty="0"/>
              <a:t>associated</a:t>
            </a:r>
            <a:r>
              <a:rPr lang="en-US" sz="2400" dirty="0"/>
              <a:t> with the </a:t>
            </a:r>
            <a:r>
              <a:rPr lang="en-US" sz="2400" b="1" dirty="0"/>
              <a:t>String</a:t>
            </a:r>
            <a:r>
              <a:rPr lang="en-US" sz="2400" dirty="0"/>
              <a:t> </a:t>
            </a:r>
            <a:r>
              <a:rPr lang="en-US" sz="2400" i="1" dirty="0"/>
              <a:t>type</a:t>
            </a:r>
            <a:r>
              <a:rPr lang="en-US" sz="2400" dirty="0"/>
              <a:t>, which is indicated by the </a:t>
            </a:r>
            <a:r>
              <a:rPr lang="en-US" sz="2400" b="1" dirty="0"/>
              <a:t>::</a:t>
            </a:r>
          </a:p>
        </p:txBody>
      </p:sp>
    </p:spTree>
    <p:extLst>
      <p:ext uri="{BB962C8B-B14F-4D97-AF65-F5344CB8AC3E}">
        <p14:creationId xmlns:p14="http://schemas.microsoft.com/office/powerpoint/2010/main" val="3902362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0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F0E5560-BF67-AD40-83C4-3D0F08814C05}"/>
              </a:ext>
            </a:extLst>
          </p:cNvPr>
          <p:cNvSpPr/>
          <p:nvPr/>
        </p:nvSpPr>
        <p:spPr>
          <a:xfrm>
            <a:off x="5035639" y="3928056"/>
            <a:ext cx="3302819" cy="969839"/>
          </a:xfrm>
          <a:prstGeom prst="wedgeRoundRectCallout">
            <a:avLst>
              <a:gd name="adj1" fmla="val 25527"/>
              <a:gd name="adj2" fmla="val 732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SORRY ABOUT TYPO!</a:t>
            </a:r>
          </a:p>
        </p:txBody>
      </p:sp>
    </p:spTree>
    <p:extLst>
      <p:ext uri="{BB962C8B-B14F-4D97-AF65-F5344CB8AC3E}">
        <p14:creationId xmlns:p14="http://schemas.microsoft.com/office/powerpoint/2010/main" val="170165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4637313" cy="1603375"/>
          </a:xfrm>
          <a:prstGeom prst="wedgeRoundRectCallout">
            <a:avLst>
              <a:gd name="adj1" fmla="val -33393"/>
              <a:gd name="adj2" fmla="val -679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import functions from other name spaces.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Here we are bringing in IO stuff</a:t>
            </a:r>
          </a:p>
        </p:txBody>
      </p:sp>
    </p:spTree>
    <p:extLst>
      <p:ext uri="{BB962C8B-B14F-4D97-AF65-F5344CB8AC3E}">
        <p14:creationId xmlns:p14="http://schemas.microsoft.com/office/powerpoint/2010/main" val="2280411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-19941"/>
              <a:gd name="adj2" fmla="val 970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going to read a line from stdin.</a:t>
            </a:r>
          </a:p>
        </p:txBody>
      </p:sp>
    </p:spTree>
    <p:extLst>
      <p:ext uri="{BB962C8B-B14F-4D97-AF65-F5344CB8AC3E}">
        <p14:creationId xmlns:p14="http://schemas.microsoft.com/office/powerpoint/2010/main" val="278507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2E76-6C94-D02D-684B-F4686F6B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Rust’s downside?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7E5E1-27A1-E763-C20F-C74BF749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is a very simple language.</a:t>
            </a:r>
          </a:p>
          <a:p>
            <a:endParaRPr lang="en-US" dirty="0"/>
          </a:p>
          <a:p>
            <a:r>
              <a:rPr lang="en-US" dirty="0"/>
              <a:t>Rust is very much </a:t>
            </a:r>
            <a:r>
              <a:rPr lang="en-US" i="1" dirty="0"/>
              <a:t>not</a:t>
            </a:r>
            <a:r>
              <a:rPr lang="en-US" dirty="0"/>
              <a:t> a simple language.</a:t>
            </a:r>
          </a:p>
          <a:p>
            <a:endParaRPr lang="en-US" dirty="0"/>
          </a:p>
          <a:p>
            <a:r>
              <a:rPr lang="en-US" dirty="0"/>
              <a:t>C++ is kind of a nightmare in general.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3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33571"/>
              <a:gd name="adj2" fmla="val 95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need to pass in the variable we want to read into</a:t>
            </a:r>
          </a:p>
        </p:txBody>
      </p:sp>
    </p:spTree>
    <p:extLst>
      <p:ext uri="{BB962C8B-B14F-4D97-AF65-F5344CB8AC3E}">
        <p14:creationId xmlns:p14="http://schemas.microsoft.com/office/powerpoint/2010/main" val="93425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20761"/>
              <a:gd name="adj2" fmla="val 97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Because we are going to be modifying the parameter we sent, we make sure we mark it as </a:t>
            </a:r>
            <a:r>
              <a:rPr lang="en-US" sz="2400" i="1" dirty="0" err="1"/>
              <a:t>mut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4899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14356"/>
              <a:gd name="adj2" fmla="val 977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b="1" i="1" dirty="0"/>
              <a:t>&amp;</a:t>
            </a:r>
            <a:r>
              <a:rPr lang="en-US" sz="2400" dirty="0"/>
              <a:t> indicates that we are passing guess in as a </a:t>
            </a:r>
            <a:r>
              <a:rPr lang="en-US" sz="2400" i="1" dirty="0"/>
              <a:t>reference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4162645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15389"/>
              <a:gd name="adj2" fmla="val 95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reference is kind of an immutable pointer. We’ll talk more later.</a:t>
            </a:r>
          </a:p>
        </p:txBody>
      </p:sp>
    </p:spTree>
    <p:extLst>
      <p:ext uri="{BB962C8B-B14F-4D97-AF65-F5344CB8AC3E}">
        <p14:creationId xmlns:p14="http://schemas.microsoft.com/office/powerpoint/2010/main" val="2741817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-31925"/>
              <a:gd name="adj2" fmla="val 1214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Here is where we handle errors that might have happened!</a:t>
            </a:r>
          </a:p>
        </p:txBody>
      </p:sp>
    </p:spTree>
    <p:extLst>
      <p:ext uri="{BB962C8B-B14F-4D97-AF65-F5344CB8AC3E}">
        <p14:creationId xmlns:p14="http://schemas.microsoft.com/office/powerpoint/2010/main" val="1485973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-31925"/>
              <a:gd name="adj2" fmla="val 1214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read_line</a:t>
            </a:r>
            <a:r>
              <a:rPr lang="en-US" sz="2400" dirty="0"/>
              <a:t>() puts stuff in a passed in variable, but it also returns a </a:t>
            </a:r>
            <a:r>
              <a:rPr lang="en-US" sz="2400" b="1" dirty="0"/>
              <a:t>Result</a:t>
            </a:r>
            <a:r>
              <a:rPr lang="en-US" sz="2400" dirty="0"/>
              <a:t> type value!</a:t>
            </a:r>
          </a:p>
        </p:txBody>
      </p:sp>
    </p:spTree>
    <p:extLst>
      <p:ext uri="{BB962C8B-B14F-4D97-AF65-F5344CB8AC3E}">
        <p14:creationId xmlns:p14="http://schemas.microsoft.com/office/powerpoint/2010/main" val="23822149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-31925"/>
              <a:gd name="adj2" fmla="val 1214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Result</a:t>
            </a:r>
            <a:r>
              <a:rPr lang="en-US" sz="2400" dirty="0"/>
              <a:t> is an </a:t>
            </a:r>
            <a:r>
              <a:rPr lang="en-US" sz="2400" i="1" dirty="0" err="1"/>
              <a:t>enum</a:t>
            </a:r>
            <a:r>
              <a:rPr lang="en-US" sz="2400" dirty="0"/>
              <a:t>, with possible variants of </a:t>
            </a:r>
            <a:r>
              <a:rPr lang="en-US" sz="2400" b="1" dirty="0"/>
              <a:t>Ok</a:t>
            </a:r>
            <a:r>
              <a:rPr lang="en-US" sz="2400" dirty="0"/>
              <a:t> and </a:t>
            </a:r>
            <a:r>
              <a:rPr lang="en-US" sz="2400" b="1" dirty="0"/>
              <a:t>Err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520005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268684" cy="1603375"/>
          </a:xfrm>
          <a:prstGeom prst="wedgeRoundRectCallout">
            <a:avLst>
              <a:gd name="adj1" fmla="val -31925"/>
              <a:gd name="adj2" fmla="val 1214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 </a:t>
            </a:r>
            <a:r>
              <a:rPr lang="en-US" sz="2400" dirty="0" err="1"/>
              <a:t>io</a:t>
            </a:r>
            <a:r>
              <a:rPr lang="en-US" sz="2400" dirty="0"/>
              <a:t>::</a:t>
            </a:r>
            <a:r>
              <a:rPr lang="en-US" sz="2400" b="1" dirty="0"/>
              <a:t>Result</a:t>
            </a:r>
            <a:r>
              <a:rPr lang="en-US" sz="2400" dirty="0"/>
              <a:t> type has an </a:t>
            </a:r>
            <a:r>
              <a:rPr lang="en-US" sz="2400" i="1" dirty="0"/>
              <a:t>expect()</a:t>
            </a:r>
            <a:r>
              <a:rPr lang="en-US" sz="2400" dirty="0"/>
              <a:t> method that exits the program with a message if the Result is an </a:t>
            </a:r>
            <a:r>
              <a:rPr lang="en-US" sz="2400" b="1" dirty="0"/>
              <a:t>Err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612432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8A6ED08-EEA0-AF4E-8E87-51D070253ED0}"/>
              </a:ext>
            </a:extLst>
          </p:cNvPr>
          <p:cNvSpPr/>
          <p:nvPr/>
        </p:nvSpPr>
        <p:spPr>
          <a:xfrm>
            <a:off x="3701145" y="2554291"/>
            <a:ext cx="5452794" cy="1603375"/>
          </a:xfrm>
          <a:prstGeom prst="wedgeRoundRectCallout">
            <a:avLst>
              <a:gd name="adj1" fmla="val -31925"/>
              <a:gd name="adj2" fmla="val 1214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kind of errors might happen when we are reading in from the console?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What if we don’t use the </a:t>
            </a:r>
            <a:r>
              <a:rPr lang="en-US" sz="2400" b="1" dirty="0"/>
              <a:t>Result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8649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DF0CD0-6997-5944-8329-FD0B996CF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407680" cy="3079595"/>
          </a:xfrm>
        </p:spPr>
      </p:pic>
    </p:spTree>
    <p:extLst>
      <p:ext uri="{BB962C8B-B14F-4D97-AF65-F5344CB8AC3E}">
        <p14:creationId xmlns:p14="http://schemas.microsoft.com/office/powerpoint/2010/main" val="426009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036E-D467-4C05-A5A9-CB7F3161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- </a:t>
            </a:r>
            <a:r>
              <a:rPr lang="en-US" dirty="0" err="1"/>
              <a:t>rustup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38D5C-A290-4AA5-9261-57E57042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https://www.rust-lang.org/learn/get-started</a:t>
            </a:r>
            <a:endParaRPr lang="en-US" dirty="0"/>
          </a:p>
          <a:p>
            <a:r>
              <a:rPr lang="en-US" dirty="0"/>
              <a:t>https://rust-lang.github.io/rustup/</a:t>
            </a:r>
          </a:p>
          <a:p>
            <a:r>
              <a:rPr lang="en-US" dirty="0"/>
              <a:t>curl --proto '=</a:t>
            </a:r>
            <a:r>
              <a:rPr lang="en-US" dirty="0" err="1"/>
              <a:t>https'</a:t>
            </a:r>
            <a:r>
              <a:rPr lang="en-US" dirty="0"/>
              <a:t> --tlsv1.2 -</a:t>
            </a:r>
            <a:r>
              <a:rPr lang="en-US" dirty="0" err="1"/>
              <a:t>sSf</a:t>
            </a:r>
            <a:r>
              <a:rPr lang="en-US" dirty="0"/>
              <a:t> https://sh.rustup.rs | </a:t>
            </a:r>
            <a:r>
              <a:rPr lang="en-US" dirty="0" err="1"/>
              <a:t>sh</a:t>
            </a:r>
            <a:endParaRPr lang="en-US" dirty="0"/>
          </a:p>
          <a:p>
            <a:r>
              <a:rPr lang="en-US" dirty="0"/>
              <a:t>We are going to use the latest version (1.83 at time of writing)</a:t>
            </a:r>
          </a:p>
          <a:p>
            <a:r>
              <a:rPr lang="en-US" dirty="0"/>
              <a:t>If you want to pin a particular version:</a:t>
            </a:r>
          </a:p>
          <a:p>
            <a:pPr lvl="1"/>
            <a:r>
              <a:rPr lang="en-US" dirty="0" err="1"/>
              <a:t>rustup</a:t>
            </a:r>
            <a:r>
              <a:rPr lang="en-US" dirty="0"/>
              <a:t> toolchain install 1.49</a:t>
            </a:r>
          </a:p>
          <a:p>
            <a:pPr lvl="1"/>
            <a:r>
              <a:rPr lang="en-US" dirty="0" err="1"/>
              <a:t>rustup</a:t>
            </a:r>
            <a:r>
              <a:rPr lang="en-US" dirty="0"/>
              <a:t> default 1.49</a:t>
            </a:r>
          </a:p>
        </p:txBody>
      </p:sp>
    </p:spTree>
    <p:extLst>
      <p:ext uri="{BB962C8B-B14F-4D97-AF65-F5344CB8AC3E}">
        <p14:creationId xmlns:p14="http://schemas.microsoft.com/office/powerpoint/2010/main" val="3989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7EFA-776C-1344-BA18-6661D6F7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in a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D879-87A5-D048-A973-502FC796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an external dependency to generate random numbers</a:t>
            </a:r>
          </a:p>
          <a:p>
            <a:r>
              <a:rPr lang="en-US" dirty="0"/>
              <a:t>These external dependencies are called </a:t>
            </a:r>
            <a:r>
              <a:rPr lang="en-US" b="1" i="1" dirty="0"/>
              <a:t>crates</a:t>
            </a:r>
            <a:endParaRPr lang="en-US" dirty="0"/>
          </a:p>
          <a:p>
            <a:r>
              <a:rPr lang="en-US" dirty="0"/>
              <a:t>We can set it up in our </a:t>
            </a:r>
            <a:r>
              <a:rPr lang="en-US" dirty="0" err="1"/>
              <a:t>Cargo.toml</a:t>
            </a:r>
            <a:endParaRPr lang="en-US" dirty="0"/>
          </a:p>
          <a:p>
            <a:r>
              <a:rPr lang="en-US" dirty="0"/>
              <a:t>We can also use `cargo add`, but let’s do it by hand first</a:t>
            </a:r>
          </a:p>
        </p:txBody>
      </p:sp>
    </p:spTree>
    <p:extLst>
      <p:ext uri="{BB962C8B-B14F-4D97-AF65-F5344CB8AC3E}">
        <p14:creationId xmlns:p14="http://schemas.microsoft.com/office/powerpoint/2010/main" val="83415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7EFA-776C-1344-BA18-6661D6F7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in a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D879-87A5-D048-A973-502FC796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an external dependency to generate random numbers</a:t>
            </a:r>
          </a:p>
          <a:p>
            <a:r>
              <a:rPr lang="en-US" dirty="0"/>
              <a:t>These external dependencies are called </a:t>
            </a:r>
            <a:r>
              <a:rPr lang="en-US" b="1" i="1" dirty="0"/>
              <a:t>crates</a:t>
            </a:r>
            <a:endParaRPr lang="en-US" dirty="0"/>
          </a:p>
          <a:p>
            <a:r>
              <a:rPr lang="en-US" dirty="0"/>
              <a:t>We can set it up in our </a:t>
            </a:r>
            <a:r>
              <a:rPr lang="en-US" dirty="0" err="1"/>
              <a:t>Cargo.toml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DCDEB-C454-EC44-80E3-04A45687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1" y="1690688"/>
            <a:ext cx="12818801" cy="35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7EFA-776C-1344-BA18-6661D6F7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in a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D879-87A5-D048-A973-502FC796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an external dependency to generate random numbers</a:t>
            </a:r>
          </a:p>
          <a:p>
            <a:r>
              <a:rPr lang="en-US" dirty="0"/>
              <a:t>These external dependencies are called </a:t>
            </a:r>
            <a:r>
              <a:rPr lang="en-US" b="1" i="1" dirty="0"/>
              <a:t>crates</a:t>
            </a:r>
            <a:endParaRPr lang="en-US" dirty="0"/>
          </a:p>
          <a:p>
            <a:r>
              <a:rPr lang="en-US" dirty="0"/>
              <a:t>We can set it up in our </a:t>
            </a:r>
            <a:r>
              <a:rPr lang="en-US" dirty="0" err="1"/>
              <a:t>Cargo.toml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DCDEB-C454-EC44-80E3-04A45687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1" y="1690688"/>
            <a:ext cx="12818801" cy="357414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ACD4D06-751E-8044-BB40-DE6D02940F93}"/>
              </a:ext>
            </a:extLst>
          </p:cNvPr>
          <p:cNvSpPr/>
          <p:nvPr/>
        </p:nvSpPr>
        <p:spPr>
          <a:xfrm>
            <a:off x="2786745" y="2214563"/>
            <a:ext cx="5268684" cy="1603375"/>
          </a:xfrm>
          <a:prstGeom prst="wedgeRoundRectCallout">
            <a:avLst>
              <a:gd name="adj1" fmla="val -50933"/>
              <a:gd name="adj2" fmla="val 107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Cargo honors semantic versioning of dependencies.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That is a separate topic</a:t>
            </a:r>
          </a:p>
        </p:txBody>
      </p:sp>
    </p:spTree>
    <p:extLst>
      <p:ext uri="{BB962C8B-B14F-4D97-AF65-F5344CB8AC3E}">
        <p14:creationId xmlns:p14="http://schemas.microsoft.com/office/powerpoint/2010/main" val="1592006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7EFA-776C-1344-BA18-6661D6F7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in a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3D879-87A5-D048-A973-502FC796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an external dependency to generate random numbers</a:t>
            </a:r>
          </a:p>
          <a:p>
            <a:r>
              <a:rPr lang="en-US" dirty="0"/>
              <a:t>These external dependencies are called </a:t>
            </a:r>
            <a:r>
              <a:rPr lang="en-US" b="1" i="1" dirty="0"/>
              <a:t>crates</a:t>
            </a:r>
            <a:endParaRPr lang="en-US" dirty="0"/>
          </a:p>
          <a:p>
            <a:r>
              <a:rPr lang="en-US" dirty="0"/>
              <a:t>We can set it up in our </a:t>
            </a:r>
            <a:r>
              <a:rPr lang="en-US" dirty="0" err="1"/>
              <a:t>Cargo.toml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DCDEB-C454-EC44-80E3-04A45687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1" y="1690688"/>
            <a:ext cx="12818801" cy="357414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C0861B-2DA1-764A-B237-3EFF4E1C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03" y="1271133"/>
            <a:ext cx="11746193" cy="30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16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5AB6-64D5-9D4B-A38D-100D682B7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01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5AB6-64D5-9D4B-A38D-100D682B7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A244163-DAE0-2949-92D9-B8971A2380E6}"/>
              </a:ext>
            </a:extLst>
          </p:cNvPr>
          <p:cNvSpPr/>
          <p:nvPr/>
        </p:nvSpPr>
        <p:spPr>
          <a:xfrm>
            <a:off x="2786745" y="2214563"/>
            <a:ext cx="5268684" cy="1603375"/>
          </a:xfrm>
          <a:prstGeom prst="wedgeRoundRectCallout">
            <a:avLst>
              <a:gd name="adj1" fmla="val -48660"/>
              <a:gd name="adj2" fmla="val -133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need to use functionality from the dependency we just added.</a:t>
            </a:r>
          </a:p>
        </p:txBody>
      </p:sp>
    </p:spTree>
    <p:extLst>
      <p:ext uri="{BB962C8B-B14F-4D97-AF65-F5344CB8AC3E}">
        <p14:creationId xmlns:p14="http://schemas.microsoft.com/office/powerpoint/2010/main" val="1121436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5AB6-64D5-9D4B-A38D-100D682B7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A244163-DAE0-2949-92D9-B8971A2380E6}"/>
              </a:ext>
            </a:extLst>
          </p:cNvPr>
          <p:cNvSpPr/>
          <p:nvPr/>
        </p:nvSpPr>
        <p:spPr>
          <a:xfrm>
            <a:off x="4009476" y="87313"/>
            <a:ext cx="5268684" cy="1603375"/>
          </a:xfrm>
          <a:prstGeom prst="wedgeRoundRectCallout">
            <a:avLst>
              <a:gd name="adj1" fmla="val 28819"/>
              <a:gd name="adj2" fmla="val 70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Here we are using the dependency we added to generate a random number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DC8F433-7120-0592-6DFD-ACAD231276DC}"/>
              </a:ext>
            </a:extLst>
          </p:cNvPr>
          <p:cNvSpPr/>
          <p:nvPr/>
        </p:nvSpPr>
        <p:spPr>
          <a:xfrm>
            <a:off x="6271350" y="3045543"/>
            <a:ext cx="5268684" cy="1603375"/>
          </a:xfrm>
          <a:prstGeom prst="wedgeRoundRectCallout">
            <a:avLst>
              <a:gd name="adj1" fmla="val 25966"/>
              <a:gd name="adj2" fmla="val -888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a typo! It should be (1..101);</a:t>
            </a:r>
          </a:p>
        </p:txBody>
      </p:sp>
    </p:spTree>
    <p:extLst>
      <p:ext uri="{BB962C8B-B14F-4D97-AF65-F5344CB8AC3E}">
        <p14:creationId xmlns:p14="http://schemas.microsoft.com/office/powerpoint/2010/main" val="574410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5AB6-64D5-9D4B-A38D-100D682B7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A244163-DAE0-2949-92D9-B8971A2380E6}"/>
              </a:ext>
            </a:extLst>
          </p:cNvPr>
          <p:cNvSpPr/>
          <p:nvPr/>
        </p:nvSpPr>
        <p:spPr>
          <a:xfrm>
            <a:off x="4009476" y="87313"/>
            <a:ext cx="5268684" cy="1603375"/>
          </a:xfrm>
          <a:prstGeom prst="wedgeRoundRectCallout">
            <a:avLst>
              <a:gd name="adj1" fmla="val 28819"/>
              <a:gd name="adj2" fmla="val 70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know what functionality our dependencies provide?</a:t>
            </a:r>
          </a:p>
        </p:txBody>
      </p:sp>
    </p:spTree>
    <p:extLst>
      <p:ext uri="{BB962C8B-B14F-4D97-AF65-F5344CB8AC3E}">
        <p14:creationId xmlns:p14="http://schemas.microsoft.com/office/powerpoint/2010/main" val="1039826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05AB6-64D5-9D4B-A38D-100D682B7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A244163-DAE0-2949-92D9-B8971A2380E6}"/>
              </a:ext>
            </a:extLst>
          </p:cNvPr>
          <p:cNvSpPr/>
          <p:nvPr/>
        </p:nvSpPr>
        <p:spPr>
          <a:xfrm>
            <a:off x="4009476" y="87313"/>
            <a:ext cx="5268684" cy="1603375"/>
          </a:xfrm>
          <a:prstGeom prst="wedgeRoundRectCallout">
            <a:avLst>
              <a:gd name="adj1" fmla="val 28819"/>
              <a:gd name="adj2" fmla="val 70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know what functionality our </a:t>
            </a:r>
            <a:r>
              <a:rPr lang="en-US" sz="2400"/>
              <a:t>dependencies provide?</a:t>
            </a:r>
            <a:endParaRPr lang="en-US" sz="2400" dirty="0"/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99639CB8-1603-3A41-ADA1-329654BFB161}"/>
              </a:ext>
            </a:extLst>
          </p:cNvPr>
          <p:cNvSpPr/>
          <p:nvPr/>
        </p:nvSpPr>
        <p:spPr>
          <a:xfrm>
            <a:off x="1458685" y="1968500"/>
            <a:ext cx="9100457" cy="46482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cargo doc --open</a:t>
            </a:r>
          </a:p>
        </p:txBody>
      </p:sp>
    </p:spTree>
    <p:extLst>
      <p:ext uri="{BB962C8B-B14F-4D97-AF65-F5344CB8AC3E}">
        <p14:creationId xmlns:p14="http://schemas.microsoft.com/office/powerpoint/2010/main" val="729917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A244163-DAE0-2949-92D9-B8971A2380E6}"/>
              </a:ext>
            </a:extLst>
          </p:cNvPr>
          <p:cNvSpPr/>
          <p:nvPr/>
        </p:nvSpPr>
        <p:spPr>
          <a:xfrm>
            <a:off x="4009476" y="87313"/>
            <a:ext cx="5268684" cy="1603375"/>
          </a:xfrm>
          <a:prstGeom prst="wedgeRoundRectCallout">
            <a:avLst>
              <a:gd name="adj1" fmla="val 28819"/>
              <a:gd name="adj2" fmla="val 70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 we know what functionality our </a:t>
            </a:r>
            <a:r>
              <a:rPr lang="en-US" sz="2400"/>
              <a:t>dependencies provide?</a:t>
            </a:r>
            <a:endParaRPr lang="en-US" sz="2400" dirty="0"/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99639CB8-1603-3A41-ADA1-329654BFB161}"/>
              </a:ext>
            </a:extLst>
          </p:cNvPr>
          <p:cNvSpPr/>
          <p:nvPr/>
        </p:nvSpPr>
        <p:spPr>
          <a:xfrm>
            <a:off x="1458685" y="1968500"/>
            <a:ext cx="9100457" cy="46482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cargo doc --open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F07C73-3606-A849-BEE4-8CA097452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2314" y="-66667"/>
            <a:ext cx="10147371" cy="4070334"/>
          </a:xfrm>
        </p:spPr>
      </p:pic>
    </p:spTree>
    <p:extLst>
      <p:ext uri="{BB962C8B-B14F-4D97-AF65-F5344CB8AC3E}">
        <p14:creationId xmlns:p14="http://schemas.microsoft.com/office/powerpoint/2010/main" val="3160422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DCFA7-EB3F-4888-98B6-75C68A0B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6648FE-F8E4-488D-B200-C5FDB753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23" y="0"/>
            <a:ext cx="969895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5CC38E-C746-43D6-95C3-FAA4B5875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938" y="2511424"/>
            <a:ext cx="5666124" cy="1325563"/>
          </a:xfrm>
        </p:spPr>
        <p:txBody>
          <a:bodyPr/>
          <a:lstStyle/>
          <a:p>
            <a:r>
              <a:rPr lang="en-US" dirty="0"/>
              <a:t>http://play.rust-lang.org</a:t>
            </a:r>
          </a:p>
        </p:txBody>
      </p:sp>
    </p:spTree>
    <p:extLst>
      <p:ext uri="{BB962C8B-B14F-4D97-AF65-F5344CB8AC3E}">
        <p14:creationId xmlns:p14="http://schemas.microsoft.com/office/powerpoint/2010/main" val="2115555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A244163-DAE0-2949-92D9-B8971A2380E6}"/>
              </a:ext>
            </a:extLst>
          </p:cNvPr>
          <p:cNvSpPr/>
          <p:nvPr/>
        </p:nvSpPr>
        <p:spPr>
          <a:xfrm>
            <a:off x="4172762" y="87313"/>
            <a:ext cx="5268684" cy="1603375"/>
          </a:xfrm>
          <a:prstGeom prst="wedgeRoundRectCallout">
            <a:avLst>
              <a:gd name="adj1" fmla="val -57958"/>
              <a:gd name="adj2" fmla="val -115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technically </a:t>
            </a:r>
            <a:r>
              <a:rPr lang="en-US" sz="2400" b="1" dirty="0" err="1"/>
              <a:t>Rng</a:t>
            </a:r>
            <a:r>
              <a:rPr lang="en-US" sz="2400" dirty="0"/>
              <a:t> is a </a:t>
            </a:r>
            <a:r>
              <a:rPr lang="en-US" sz="2400" i="1" dirty="0"/>
              <a:t>trait</a:t>
            </a:r>
            <a:r>
              <a:rPr lang="en-US" sz="2400" dirty="0"/>
              <a:t>. We’ll talk more about traits later (hopefully)</a:t>
            </a:r>
          </a:p>
        </p:txBody>
      </p:sp>
    </p:spTree>
    <p:extLst>
      <p:ext uri="{BB962C8B-B14F-4D97-AF65-F5344CB8AC3E}">
        <p14:creationId xmlns:p14="http://schemas.microsoft.com/office/powerpoint/2010/main" val="2695466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23A7-EA77-914C-8A6D-CD51A239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our dependency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0B1F5-7D04-424D-BD08-E96FFEA0F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2" y="2866"/>
            <a:ext cx="11260536" cy="6855134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4F12FC63-DF07-CC46-8960-6CA045B46DC7}"/>
              </a:ext>
            </a:extLst>
          </p:cNvPr>
          <p:cNvSpPr/>
          <p:nvPr/>
        </p:nvSpPr>
        <p:spPr>
          <a:xfrm>
            <a:off x="1469571" y="1027906"/>
            <a:ext cx="9100457" cy="46482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Awesome. How do we </a:t>
            </a:r>
            <a:r>
              <a:rPr lang="en-US" sz="3600" i="1" dirty="0"/>
              <a:t>compare</a:t>
            </a:r>
            <a:r>
              <a:rPr lang="en-US" sz="360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707332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D644-EBAA-F747-8384-17D9130D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F717-B1A4-3242-9E5E-79D644842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A4E8A-D4B4-DF4D-9E14-13DC36BE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49" y="244042"/>
            <a:ext cx="9104101" cy="61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2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D644-EBAA-F747-8384-17D9130D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A4E8A-D4B4-DF4D-9E14-13DC36BE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49" y="244042"/>
            <a:ext cx="9104101" cy="6139975"/>
          </a:xfrm>
          <a:prstGeom prst="rect">
            <a:avLst/>
          </a:prstGeo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84A34-2545-5747-B1A0-FA80E1B11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9457" y="3301423"/>
            <a:ext cx="8317802" cy="3803206"/>
          </a:xfrm>
        </p:spPr>
      </p:pic>
    </p:spTree>
    <p:extLst>
      <p:ext uri="{BB962C8B-B14F-4D97-AF65-F5344CB8AC3E}">
        <p14:creationId xmlns:p14="http://schemas.microsoft.com/office/powerpoint/2010/main" val="1798682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D644-EBAA-F747-8384-17D9130D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A4E8A-D4B4-DF4D-9E14-13DC36BE3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49" y="244042"/>
            <a:ext cx="9104101" cy="6139975"/>
          </a:xfrm>
          <a:prstGeom prst="rect">
            <a:avLst/>
          </a:prstGeo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284A34-2545-5747-B1A0-FA80E1B11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9457" y="3301423"/>
            <a:ext cx="8317802" cy="3803206"/>
          </a:xfr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83DF7913-853F-194D-B20E-E74D72A5CA62}"/>
              </a:ext>
            </a:extLst>
          </p:cNvPr>
          <p:cNvSpPr/>
          <p:nvPr/>
        </p:nvSpPr>
        <p:spPr>
          <a:xfrm>
            <a:off x="5338529" y="244042"/>
            <a:ext cx="6721020" cy="476520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What? Where did all these types come from?</a:t>
            </a:r>
          </a:p>
        </p:txBody>
      </p:sp>
    </p:spTree>
    <p:extLst>
      <p:ext uri="{BB962C8B-B14F-4D97-AF65-F5344CB8AC3E}">
        <p14:creationId xmlns:p14="http://schemas.microsoft.com/office/powerpoint/2010/main" val="29202774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8D3C-07C8-3A4A-ADD1-120C7645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has type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EFA7-DA1A-A440-921D-6FDF50BA2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Statically typed languages </a:t>
            </a:r>
            <a:r>
              <a:rPr lang="en-US" b="1" i="1" dirty="0"/>
              <a:t>do not</a:t>
            </a:r>
            <a:r>
              <a:rPr lang="en-US" dirty="0"/>
              <a:t> require you to manually annotate your types</a:t>
            </a:r>
          </a:p>
          <a:p>
            <a:pPr lvl="1"/>
            <a:r>
              <a:rPr lang="en-US" dirty="0"/>
              <a:t>C requires it (</a:t>
            </a:r>
            <a:r>
              <a:rPr lang="en-US" dirty="0" err="1"/>
              <a:t>kinda</a:t>
            </a:r>
            <a:r>
              <a:rPr lang="en-US" dirty="0"/>
              <a:t>?!?), but, that’s C, not static typing</a:t>
            </a:r>
          </a:p>
          <a:p>
            <a:r>
              <a:rPr lang="en-US" dirty="0"/>
              <a:t>With a few semi-exceptions, Rust is able to infer what types your variables are</a:t>
            </a:r>
          </a:p>
          <a:p>
            <a:pPr lvl="1"/>
            <a:r>
              <a:rPr lang="en-US" dirty="0"/>
              <a:t>let x = 5; // ok, x is a numeric value</a:t>
            </a:r>
          </a:p>
          <a:p>
            <a:pPr lvl="1"/>
            <a:r>
              <a:rPr lang="en-US" dirty="0"/>
              <a:t>let x = String::new(); // ok, x is a string because String::new() returns a string</a:t>
            </a:r>
          </a:p>
          <a:p>
            <a:r>
              <a:rPr lang="en-US" dirty="0"/>
              <a:t>But static type checking is still enforced at compile time!</a:t>
            </a:r>
          </a:p>
        </p:txBody>
      </p:sp>
      <p:sp>
        <p:nvSpPr>
          <p:cNvPr id="5" name="Explosion 2 4">
            <a:extLst>
              <a:ext uri="{FF2B5EF4-FFF2-40B4-BE49-F238E27FC236}">
                <a16:creationId xmlns:a16="http://schemas.microsoft.com/office/drawing/2014/main" id="{C924E80C-0173-DC43-BA9C-2F8D9D989559}"/>
              </a:ext>
            </a:extLst>
          </p:cNvPr>
          <p:cNvSpPr/>
          <p:nvPr/>
        </p:nvSpPr>
        <p:spPr>
          <a:xfrm>
            <a:off x="-838200" y="-381000"/>
            <a:ext cx="13520057" cy="768531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We’ll talk more about types later, but </a:t>
            </a:r>
            <a:r>
              <a:rPr lang="en-US" sz="3600" dirty="0" err="1"/>
              <a:t>tl;dr</a:t>
            </a:r>
            <a:r>
              <a:rPr lang="en-US" sz="3600" dirty="0"/>
              <a:t>: you can manually annotate types too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E.g., </a:t>
            </a:r>
            <a:r>
              <a:rPr lang="en-US" sz="3600" b="1" i="1" dirty="0"/>
              <a:t>let x: i32 = 5;</a:t>
            </a:r>
          </a:p>
        </p:txBody>
      </p:sp>
    </p:spTree>
    <p:extLst>
      <p:ext uri="{BB962C8B-B14F-4D97-AF65-F5344CB8AC3E}">
        <p14:creationId xmlns:p14="http://schemas.microsoft.com/office/powerpoint/2010/main" val="13880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8D3C-07C8-3A4A-ADD1-120C7645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has type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EFA7-DA1A-A440-921D-6FDF50BA2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Statically typed languages </a:t>
            </a:r>
            <a:r>
              <a:rPr lang="en-US" b="1" i="1" dirty="0"/>
              <a:t>do not</a:t>
            </a:r>
            <a:r>
              <a:rPr lang="en-US" dirty="0"/>
              <a:t> require you to manually annotate your types</a:t>
            </a:r>
          </a:p>
          <a:p>
            <a:pPr lvl="1"/>
            <a:r>
              <a:rPr lang="en-US" dirty="0"/>
              <a:t>C requires it, but, that’s C, not static typing</a:t>
            </a:r>
          </a:p>
          <a:p>
            <a:r>
              <a:rPr lang="en-US" dirty="0"/>
              <a:t>With a few semi-exceptions, Rust is able to infer what types your variables are</a:t>
            </a:r>
          </a:p>
          <a:p>
            <a:pPr lvl="1"/>
            <a:r>
              <a:rPr lang="en-US" dirty="0"/>
              <a:t>let x = 5; // ok, x is a numeric value</a:t>
            </a:r>
          </a:p>
          <a:p>
            <a:pPr lvl="1"/>
            <a:r>
              <a:rPr lang="en-US" dirty="0"/>
              <a:t>let x = String::new(); // ok, x is a string because String::new() returns a string</a:t>
            </a:r>
          </a:p>
          <a:p>
            <a:r>
              <a:rPr lang="en-US" dirty="0"/>
              <a:t>But static type checking is still enforced at compile </a:t>
            </a:r>
            <a:r>
              <a:rPr lang="en-US"/>
              <a:t>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480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EAD2-5081-8246-BFBD-1033668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0B5-8CF3-1149-9F20-91F389909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E402-1323-B04C-A215-414DD07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-299945"/>
            <a:ext cx="10961913" cy="74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757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EAD2-5081-8246-BFBD-1033668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0B5-8CF3-1149-9F20-91F389909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E402-1323-B04C-A215-414DD07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-299945"/>
            <a:ext cx="10961913" cy="745788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055C5A7-2375-6F44-A747-45A39DD7A916}"/>
              </a:ext>
            </a:extLst>
          </p:cNvPr>
          <p:cNvSpPr/>
          <p:nvPr/>
        </p:nvSpPr>
        <p:spPr>
          <a:xfrm>
            <a:off x="9002488" y="87313"/>
            <a:ext cx="3189512" cy="1603375"/>
          </a:xfrm>
          <a:prstGeom prst="wedgeRoundRectCallout">
            <a:avLst>
              <a:gd name="adj1" fmla="val -70999"/>
              <a:gd name="adj2" fmla="val 45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transform our String guess into an integer to compare to the secret number</a:t>
            </a:r>
          </a:p>
        </p:txBody>
      </p:sp>
    </p:spTree>
    <p:extLst>
      <p:ext uri="{BB962C8B-B14F-4D97-AF65-F5344CB8AC3E}">
        <p14:creationId xmlns:p14="http://schemas.microsoft.com/office/powerpoint/2010/main" val="4194989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EAD2-5081-8246-BFBD-1033668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0B5-8CF3-1149-9F20-91F389909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E402-1323-B04C-A215-414DD07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-299945"/>
            <a:ext cx="10961913" cy="745788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055C5A7-2375-6F44-A747-45A39DD7A916}"/>
              </a:ext>
            </a:extLst>
          </p:cNvPr>
          <p:cNvSpPr/>
          <p:nvPr/>
        </p:nvSpPr>
        <p:spPr>
          <a:xfrm>
            <a:off x="9002488" y="87313"/>
            <a:ext cx="3189512" cy="1603375"/>
          </a:xfrm>
          <a:prstGeom prst="wedgeRoundRectCallout">
            <a:avLst>
              <a:gd name="adj1" fmla="val -70999"/>
              <a:gd name="adj2" fmla="val 45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transform our String guess into an integer to compare to the secret number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B0494C-141D-D542-992B-05B839F347DE}"/>
              </a:ext>
            </a:extLst>
          </p:cNvPr>
          <p:cNvSpPr/>
          <p:nvPr/>
        </p:nvSpPr>
        <p:spPr>
          <a:xfrm>
            <a:off x="914400" y="2480016"/>
            <a:ext cx="3189512" cy="1603375"/>
          </a:xfrm>
          <a:prstGeom prst="wedgeRoundRectCallout">
            <a:avLst>
              <a:gd name="adj1" fmla="val -3763"/>
              <a:gd name="adj2" fmla="val -67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</a:t>
            </a:r>
            <a:r>
              <a:rPr lang="en-US" sz="2400" i="1" dirty="0"/>
              <a:t>parse()</a:t>
            </a:r>
            <a:r>
              <a:rPr lang="en-US" sz="2400" dirty="0"/>
              <a:t> can error and thus returns a Result type!</a:t>
            </a:r>
          </a:p>
        </p:txBody>
      </p:sp>
    </p:spTree>
    <p:extLst>
      <p:ext uri="{BB962C8B-B14F-4D97-AF65-F5344CB8AC3E}">
        <p14:creationId xmlns:p14="http://schemas.microsoft.com/office/powerpoint/2010/main" val="326994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C8D0-1D6B-CC4F-BAD0-8750E3D9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has modern tooling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E34E-5596-A64C-8956-BC7A47B8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Makefiles</a:t>
            </a:r>
            <a:r>
              <a:rPr lang="en-US" dirty="0"/>
              <a:t> suck</a:t>
            </a:r>
          </a:p>
          <a:p>
            <a:pPr lvl="1"/>
            <a:r>
              <a:rPr lang="en-US" dirty="0"/>
              <a:t>If you disagree with me, I’m sorry. You are wrong.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Modern languages have a legit build and dependency toolchain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Rust uses a system called </a:t>
            </a:r>
            <a:r>
              <a:rPr lang="en-US" b="1" i="1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10021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EAD2-5081-8246-BFBD-1033668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0B5-8CF3-1149-9F20-91F389909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E402-1323-B04C-A215-414DD07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-299945"/>
            <a:ext cx="10961913" cy="745788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055C5A7-2375-6F44-A747-45A39DD7A916}"/>
              </a:ext>
            </a:extLst>
          </p:cNvPr>
          <p:cNvSpPr/>
          <p:nvPr/>
        </p:nvSpPr>
        <p:spPr>
          <a:xfrm>
            <a:off x="9100457" y="87313"/>
            <a:ext cx="3189512" cy="1603375"/>
          </a:xfrm>
          <a:prstGeom prst="wedgeRoundRectCallout">
            <a:avLst>
              <a:gd name="adj1" fmla="val -70999"/>
              <a:gd name="adj2" fmla="val 45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transform our String guess into an integer to compare to the secret number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B0494C-141D-D542-992B-05B839F347DE}"/>
              </a:ext>
            </a:extLst>
          </p:cNvPr>
          <p:cNvSpPr/>
          <p:nvPr/>
        </p:nvSpPr>
        <p:spPr>
          <a:xfrm>
            <a:off x="914400" y="2480016"/>
            <a:ext cx="3189512" cy="1603375"/>
          </a:xfrm>
          <a:prstGeom prst="wedgeRoundRectCallout">
            <a:avLst>
              <a:gd name="adj1" fmla="val -3763"/>
              <a:gd name="adj2" fmla="val -67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</a:t>
            </a:r>
            <a:r>
              <a:rPr lang="en-US" sz="2400" i="1" dirty="0"/>
              <a:t>parse()</a:t>
            </a:r>
            <a:r>
              <a:rPr lang="en-US" sz="2400" dirty="0"/>
              <a:t> can error and thus returns a Result type!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894C96E-D919-5941-93D4-66931F9D3FF4}"/>
              </a:ext>
            </a:extLst>
          </p:cNvPr>
          <p:cNvSpPr/>
          <p:nvPr/>
        </p:nvSpPr>
        <p:spPr>
          <a:xfrm>
            <a:off x="1175658" y="0"/>
            <a:ext cx="5780314" cy="1325563"/>
          </a:xfrm>
          <a:prstGeom prst="wedgeRoundRectCallout">
            <a:avLst>
              <a:gd name="adj1" fmla="val -32466"/>
              <a:gd name="adj2" fmla="val 673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Because we are using a new let expression, we are </a:t>
            </a:r>
            <a:r>
              <a:rPr lang="en-US" sz="2400" i="1" dirty="0"/>
              <a:t>shadowing</a:t>
            </a:r>
            <a:r>
              <a:rPr lang="en-US" sz="2400" dirty="0"/>
              <a:t> the previously defined guess that was a string!</a:t>
            </a:r>
          </a:p>
        </p:txBody>
      </p:sp>
    </p:spTree>
    <p:extLst>
      <p:ext uri="{BB962C8B-B14F-4D97-AF65-F5344CB8AC3E}">
        <p14:creationId xmlns:p14="http://schemas.microsoft.com/office/powerpoint/2010/main" val="2570118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EAD2-5081-8246-BFBD-1033668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70B5-8CF3-1149-9F20-91F389909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E402-1323-B04C-A215-414DD07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-299945"/>
            <a:ext cx="10961913" cy="745788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055C5A7-2375-6F44-A747-45A39DD7A916}"/>
              </a:ext>
            </a:extLst>
          </p:cNvPr>
          <p:cNvSpPr/>
          <p:nvPr/>
        </p:nvSpPr>
        <p:spPr>
          <a:xfrm>
            <a:off x="9100457" y="87313"/>
            <a:ext cx="3189512" cy="1603375"/>
          </a:xfrm>
          <a:prstGeom prst="wedgeRoundRectCallout">
            <a:avLst>
              <a:gd name="adj1" fmla="val -70999"/>
              <a:gd name="adj2" fmla="val 45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transform our String guess into an integer to compare to the secret number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B0494C-141D-D542-992B-05B839F347DE}"/>
              </a:ext>
            </a:extLst>
          </p:cNvPr>
          <p:cNvSpPr/>
          <p:nvPr/>
        </p:nvSpPr>
        <p:spPr>
          <a:xfrm>
            <a:off x="914400" y="2480016"/>
            <a:ext cx="3189512" cy="1603375"/>
          </a:xfrm>
          <a:prstGeom prst="wedgeRoundRectCallout">
            <a:avLst>
              <a:gd name="adj1" fmla="val -3763"/>
              <a:gd name="adj2" fmla="val -67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</a:t>
            </a:r>
            <a:r>
              <a:rPr lang="en-US" sz="2400" i="1" dirty="0"/>
              <a:t>parse()</a:t>
            </a:r>
            <a:r>
              <a:rPr lang="en-US" sz="2400" dirty="0"/>
              <a:t> can error and thus returns a Result type!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08F079-8662-F247-A763-C35438A4D88B}"/>
              </a:ext>
            </a:extLst>
          </p:cNvPr>
          <p:cNvSpPr/>
          <p:nvPr/>
        </p:nvSpPr>
        <p:spPr>
          <a:xfrm>
            <a:off x="4898577" y="2397919"/>
            <a:ext cx="5497280" cy="2772795"/>
          </a:xfrm>
          <a:prstGeom prst="wedgeRoundRectCallout">
            <a:avLst>
              <a:gd name="adj1" fmla="val -59582"/>
              <a:gd name="adj2" fmla="val -676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manually annotating the new guess to be an i32, this allows additional type inferences to be made by compiler.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E.g., an i32 is an integer, and thus we should fail if our string is “3.14”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ADC8769-B123-4640-BC0B-92FE3EC7B0BD}"/>
              </a:ext>
            </a:extLst>
          </p:cNvPr>
          <p:cNvSpPr/>
          <p:nvPr/>
        </p:nvSpPr>
        <p:spPr>
          <a:xfrm>
            <a:off x="1175658" y="0"/>
            <a:ext cx="5780314" cy="1325563"/>
          </a:xfrm>
          <a:prstGeom prst="wedgeRoundRectCallout">
            <a:avLst>
              <a:gd name="adj1" fmla="val -32466"/>
              <a:gd name="adj2" fmla="val 673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Because we are using a new let expression, we are </a:t>
            </a:r>
            <a:r>
              <a:rPr lang="en-US" sz="2400" i="1" dirty="0"/>
              <a:t>shadowing</a:t>
            </a:r>
            <a:r>
              <a:rPr lang="en-US" sz="2400" dirty="0"/>
              <a:t> the previously defined guess that was a string!</a:t>
            </a:r>
          </a:p>
        </p:txBody>
      </p:sp>
    </p:spTree>
    <p:extLst>
      <p:ext uri="{BB962C8B-B14F-4D97-AF65-F5344CB8AC3E}">
        <p14:creationId xmlns:p14="http://schemas.microsoft.com/office/powerpoint/2010/main" val="502856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EAD2-5081-8246-BFBD-1033668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E402-1323-B04C-A215-414DD07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-299945"/>
            <a:ext cx="10961913" cy="745788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055C5A7-2375-6F44-A747-45A39DD7A916}"/>
              </a:ext>
            </a:extLst>
          </p:cNvPr>
          <p:cNvSpPr/>
          <p:nvPr/>
        </p:nvSpPr>
        <p:spPr>
          <a:xfrm>
            <a:off x="9100457" y="87313"/>
            <a:ext cx="3189512" cy="1603375"/>
          </a:xfrm>
          <a:prstGeom prst="wedgeRoundRectCallout">
            <a:avLst>
              <a:gd name="adj1" fmla="val -70999"/>
              <a:gd name="adj2" fmla="val 45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transform our String guess into an integer to compare to the secret number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B0494C-141D-D542-992B-05B839F347DE}"/>
              </a:ext>
            </a:extLst>
          </p:cNvPr>
          <p:cNvSpPr/>
          <p:nvPr/>
        </p:nvSpPr>
        <p:spPr>
          <a:xfrm>
            <a:off x="914400" y="2480016"/>
            <a:ext cx="3189512" cy="1603375"/>
          </a:xfrm>
          <a:prstGeom prst="wedgeRoundRectCallout">
            <a:avLst>
              <a:gd name="adj1" fmla="val -3763"/>
              <a:gd name="adj2" fmla="val -67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</a:t>
            </a:r>
            <a:r>
              <a:rPr lang="en-US" sz="2400" i="1" dirty="0"/>
              <a:t>parse()</a:t>
            </a:r>
            <a:r>
              <a:rPr lang="en-US" sz="2400" dirty="0"/>
              <a:t> can error and thus returns a Result type!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08F079-8662-F247-A763-C35438A4D88B}"/>
              </a:ext>
            </a:extLst>
          </p:cNvPr>
          <p:cNvSpPr/>
          <p:nvPr/>
        </p:nvSpPr>
        <p:spPr>
          <a:xfrm>
            <a:off x="4898577" y="2397919"/>
            <a:ext cx="5497280" cy="2772795"/>
          </a:xfrm>
          <a:prstGeom prst="wedgeRoundRectCallout">
            <a:avLst>
              <a:gd name="adj1" fmla="val -59582"/>
              <a:gd name="adj2" fmla="val -676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manually annotating the new guess to be an i32, this allows additional type inferences to be made by compiler.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E.g., an i32 is an integer, and thus we should fail if our string is “3.14”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39CB92D-61E6-A54B-931E-9E0D3CCCE383}"/>
              </a:ext>
            </a:extLst>
          </p:cNvPr>
          <p:cNvSpPr/>
          <p:nvPr/>
        </p:nvSpPr>
        <p:spPr>
          <a:xfrm>
            <a:off x="1175658" y="0"/>
            <a:ext cx="5780314" cy="1325563"/>
          </a:xfrm>
          <a:prstGeom prst="wedgeRoundRectCallout">
            <a:avLst>
              <a:gd name="adj1" fmla="val -32466"/>
              <a:gd name="adj2" fmla="val 673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Because we are using a new let expression, we are </a:t>
            </a:r>
            <a:r>
              <a:rPr lang="en-US" sz="2400" i="1" dirty="0"/>
              <a:t>shadowing</a:t>
            </a:r>
            <a:r>
              <a:rPr lang="en-US" sz="2400" dirty="0"/>
              <a:t> the previously defined guess that was a string!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448DE8-D966-4D4D-98D6-CEE5D6B8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" y="1398836"/>
            <a:ext cx="12236263" cy="25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53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EAD2-5081-8246-BFBD-10336683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EE402-1323-B04C-A215-414DD071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04" y="-299945"/>
            <a:ext cx="10961913" cy="745788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055C5A7-2375-6F44-A747-45A39DD7A916}"/>
              </a:ext>
            </a:extLst>
          </p:cNvPr>
          <p:cNvSpPr/>
          <p:nvPr/>
        </p:nvSpPr>
        <p:spPr>
          <a:xfrm>
            <a:off x="9100457" y="87313"/>
            <a:ext cx="3189512" cy="1603375"/>
          </a:xfrm>
          <a:prstGeom prst="wedgeRoundRectCallout">
            <a:avLst>
              <a:gd name="adj1" fmla="val -70999"/>
              <a:gd name="adj2" fmla="val 454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transform our String guess into an integer to compare to the secret number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B0494C-141D-D542-992B-05B839F347DE}"/>
              </a:ext>
            </a:extLst>
          </p:cNvPr>
          <p:cNvSpPr/>
          <p:nvPr/>
        </p:nvSpPr>
        <p:spPr>
          <a:xfrm>
            <a:off x="914400" y="2480016"/>
            <a:ext cx="3189512" cy="1603375"/>
          </a:xfrm>
          <a:prstGeom prst="wedgeRoundRectCallout">
            <a:avLst>
              <a:gd name="adj1" fmla="val -3763"/>
              <a:gd name="adj2" fmla="val -67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</a:t>
            </a:r>
            <a:r>
              <a:rPr lang="en-US" sz="2400" i="1" dirty="0"/>
              <a:t>parse()</a:t>
            </a:r>
            <a:r>
              <a:rPr lang="en-US" sz="2400" dirty="0"/>
              <a:t> can error and thus returns a Result type!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894C96E-D919-5941-93D4-66931F9D3FF4}"/>
              </a:ext>
            </a:extLst>
          </p:cNvPr>
          <p:cNvSpPr/>
          <p:nvPr/>
        </p:nvSpPr>
        <p:spPr>
          <a:xfrm>
            <a:off x="1883227" y="-252242"/>
            <a:ext cx="4691743" cy="1603375"/>
          </a:xfrm>
          <a:prstGeom prst="wedgeRoundRectCallout">
            <a:avLst>
              <a:gd name="adj1" fmla="val -37174"/>
              <a:gd name="adj2" fmla="val 624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Because we are using a new let expression, we are </a:t>
            </a:r>
            <a:r>
              <a:rPr lang="en-US" sz="2400" i="1" dirty="0"/>
              <a:t>shadowing</a:t>
            </a:r>
            <a:r>
              <a:rPr lang="en-US" sz="2400" dirty="0"/>
              <a:t> the previously defined guess that was a string!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108F079-8662-F247-A763-C35438A4D88B}"/>
              </a:ext>
            </a:extLst>
          </p:cNvPr>
          <p:cNvSpPr/>
          <p:nvPr/>
        </p:nvSpPr>
        <p:spPr>
          <a:xfrm>
            <a:off x="4898577" y="2397919"/>
            <a:ext cx="5497280" cy="2772795"/>
          </a:xfrm>
          <a:prstGeom prst="wedgeRoundRectCallout">
            <a:avLst>
              <a:gd name="adj1" fmla="val -59582"/>
              <a:gd name="adj2" fmla="val -676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manually annotating the new guess to be an i32, this allows additional type inferences to be made by compiler.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E.g., an i32 is an integer, and thus we should fail if our string is “3.14”</a:t>
            </a:r>
          </a:p>
        </p:txBody>
      </p:sp>
      <p:pic>
        <p:nvPicPr>
          <p:cNvPr id="10" name="Content Placeholder 9" descr="A picture containing phone&#10;&#10;Description automatically generated">
            <a:extLst>
              <a:ext uri="{FF2B5EF4-FFF2-40B4-BE49-F238E27FC236}">
                <a16:creationId xmlns:a16="http://schemas.microsoft.com/office/drawing/2014/main" id="{4FFF4D24-FD05-5B43-8E6D-EB4F4C30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066" y="0"/>
            <a:ext cx="12203903" cy="3807618"/>
          </a:xfrm>
        </p:spPr>
      </p:pic>
    </p:spTree>
    <p:extLst>
      <p:ext uri="{BB962C8B-B14F-4D97-AF65-F5344CB8AC3E}">
        <p14:creationId xmlns:p14="http://schemas.microsoft.com/office/powerpoint/2010/main" val="1972006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043F-D561-F281-DD67-F913A1CF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 and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5201-29DE-3F44-979E-409D3BF95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has </a:t>
            </a:r>
            <a:r>
              <a:rPr lang="en-US" i="1" dirty="0"/>
              <a:t>really</a:t>
            </a:r>
            <a:r>
              <a:rPr lang="en-US" dirty="0"/>
              <a:t> good tooling</a:t>
            </a:r>
          </a:p>
          <a:p>
            <a:r>
              <a:rPr lang="en-US" dirty="0"/>
              <a:t>That tooling allows some pretty good IDE integrations</a:t>
            </a:r>
          </a:p>
          <a:p>
            <a:r>
              <a:rPr lang="en-US" dirty="0"/>
              <a:t>I use VS Code</a:t>
            </a:r>
          </a:p>
          <a:p>
            <a:r>
              <a:rPr lang="en-US" dirty="0"/>
              <a:t>Rust-analyzer</a:t>
            </a:r>
          </a:p>
          <a:p>
            <a:r>
              <a:rPr lang="en-US" dirty="0" err="1"/>
              <a:t>clippy</a:t>
            </a:r>
            <a:endParaRPr lang="en-US" dirty="0"/>
          </a:p>
          <a:p>
            <a:r>
              <a:rPr lang="en-US" b="1" i="1" dirty="0"/>
              <a:t>READ THE DOCS</a:t>
            </a:r>
          </a:p>
          <a:p>
            <a:pPr lvl="1"/>
            <a:r>
              <a:rPr lang="en-US" b="1" i="1" dirty="0"/>
              <a:t>READ THE DOCS</a:t>
            </a:r>
          </a:p>
          <a:p>
            <a:pPr lvl="1"/>
            <a:r>
              <a:rPr lang="en-US" b="1" i="1" dirty="0"/>
              <a:t>READ THE DOCS</a:t>
            </a:r>
          </a:p>
          <a:p>
            <a:pPr lvl="1"/>
            <a:r>
              <a:rPr lang="en-US" b="1" i="1" dirty="0"/>
              <a:t>READ THE DOCS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5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C8D0-1D6B-CC4F-BAD0-8750E3D9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cargo new &lt;project-name&gt;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E34E-5596-A64C-8956-BC7A47B8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new cargo project</a:t>
            </a:r>
          </a:p>
          <a:p>
            <a:pPr lvl="1"/>
            <a:r>
              <a:rPr lang="en-US" dirty="0"/>
              <a:t>There are lots of options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By default, new project will be in a directory called </a:t>
            </a:r>
            <a:r>
              <a:rPr lang="en-US" i="1" dirty="0"/>
              <a:t>project-name</a:t>
            </a: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By default, new project will be set up to be a “binary (application)”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By default, new project will be set up to use git</a:t>
            </a:r>
          </a:p>
        </p:txBody>
      </p:sp>
    </p:spTree>
    <p:extLst>
      <p:ext uri="{BB962C8B-B14F-4D97-AF65-F5344CB8AC3E}">
        <p14:creationId xmlns:p14="http://schemas.microsoft.com/office/powerpoint/2010/main" val="212269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C8D0-1D6B-CC4F-BAD0-8750E3D92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cargo new &lt;</a:t>
            </a:r>
            <a:r>
              <a:rPr lang="en-US" b="1" i="1" dirty="0" err="1"/>
              <a:t>project_name</a:t>
            </a:r>
            <a:r>
              <a:rPr lang="en-US" b="1" i="1" dirty="0"/>
              <a:t>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E34E-5596-A64C-8956-BC7A47B8D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new cargo project</a:t>
            </a:r>
          </a:p>
          <a:p>
            <a:pPr lvl="1"/>
            <a:r>
              <a:rPr lang="en-US" dirty="0"/>
              <a:t>There are lots of options</a:t>
            </a:r>
          </a:p>
          <a:p>
            <a:r>
              <a:rPr lang="en-US" dirty="0"/>
              <a:t>By default, new project will be in a directory called </a:t>
            </a:r>
            <a:r>
              <a:rPr lang="en-US" i="1" dirty="0" err="1"/>
              <a:t>project_name</a:t>
            </a:r>
            <a:endParaRPr lang="en-US" dirty="0"/>
          </a:p>
          <a:p>
            <a:r>
              <a:rPr lang="en-US" dirty="0"/>
              <a:t>By default, new project will be set up to be a “binary (application)”</a:t>
            </a:r>
          </a:p>
          <a:p>
            <a:r>
              <a:rPr lang="en-US" dirty="0"/>
              <a:t>By default, new </a:t>
            </a:r>
            <a:r>
              <a:rPr lang="en-US"/>
              <a:t>project will be set up to use git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84FA28-8645-E64F-B4A5-6D7D6B24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9" y="1431925"/>
            <a:ext cx="10719871" cy="459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0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2796</TotalTime>
  <Words>2018</Words>
  <Application>Microsoft Macintosh PowerPoint</Application>
  <PresentationFormat>Widescreen</PresentationFormat>
  <Paragraphs>252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Arial</vt:lpstr>
      <vt:lpstr>Calibri</vt:lpstr>
      <vt:lpstr>Calibri Light</vt:lpstr>
      <vt:lpstr>Office Theme</vt:lpstr>
      <vt:lpstr>CS 551</vt:lpstr>
      <vt:lpstr>What is Rust?</vt:lpstr>
      <vt:lpstr>Why Rust vs. C/C++?</vt:lpstr>
      <vt:lpstr>What’s Rust’s downside?</vt:lpstr>
      <vt:lpstr>Installation - rustup</vt:lpstr>
      <vt:lpstr>http://play.rust-lang.org</vt:lpstr>
      <vt:lpstr>Rust has modern tooling</vt:lpstr>
      <vt:lpstr>cargo new &lt;project-name&gt;</vt:lpstr>
      <vt:lpstr>cargo new &lt;project_name&gt;</vt:lpstr>
      <vt:lpstr>Cargo.toml</vt:lpstr>
      <vt:lpstr>cargo run</vt:lpstr>
      <vt:lpstr>cargo run</vt:lpstr>
      <vt:lpstr>cargo build &amp; cargo check</vt:lpstr>
      <vt:lpstr>Here we go…</vt:lpstr>
      <vt:lpstr>Here we go…</vt:lpstr>
      <vt:lpstr>Here we go…</vt:lpstr>
      <vt:lpstr>Here we go…</vt:lpstr>
      <vt:lpstr>Here we go…</vt:lpstr>
      <vt:lpstr>Here we go…</vt:lpstr>
      <vt:lpstr>Here we go…</vt:lpstr>
      <vt:lpstr>Here we go…</vt:lpstr>
      <vt:lpstr>Here we go…</vt:lpstr>
      <vt:lpstr>Here we go…</vt:lpstr>
      <vt:lpstr>Here we go…</vt:lpstr>
      <vt:lpstr>Guessing Game</vt:lpstr>
      <vt:lpstr>How it will work</vt:lpstr>
      <vt:lpstr>Let’s start</vt:lpstr>
      <vt:lpstr>Let’s start</vt:lpstr>
      <vt:lpstr>Let’s start</vt:lpstr>
      <vt:lpstr>Mutable variable? What?!?</vt:lpstr>
      <vt:lpstr>Let’s start</vt:lpstr>
      <vt:lpstr>Let’s start</vt:lpstr>
      <vt:lpstr>Let’s start</vt:lpstr>
      <vt:lpstr>Let’s start</vt:lpstr>
      <vt:lpstr>Let’s start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Now we need to read something in!</vt:lpstr>
      <vt:lpstr>Bringing in a dependency</vt:lpstr>
      <vt:lpstr>Bringing in a dependency</vt:lpstr>
      <vt:lpstr>Bringing in a dependency</vt:lpstr>
      <vt:lpstr>Bringing in a dependency</vt:lpstr>
      <vt:lpstr>Using our dependency</vt:lpstr>
      <vt:lpstr>Using our dependency</vt:lpstr>
      <vt:lpstr>Using our dependency</vt:lpstr>
      <vt:lpstr>Using our dependency</vt:lpstr>
      <vt:lpstr>Using our dependency</vt:lpstr>
      <vt:lpstr>Using our dependency</vt:lpstr>
      <vt:lpstr>Using our dependency</vt:lpstr>
      <vt:lpstr>Using our dependency</vt:lpstr>
      <vt:lpstr>PowerPoint Presentation</vt:lpstr>
      <vt:lpstr>PowerPoint Presentation</vt:lpstr>
      <vt:lpstr>PowerPoint Presentation</vt:lpstr>
      <vt:lpstr>Rust has type inference</vt:lpstr>
      <vt:lpstr>Rust has type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 setup and docs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451/551</dc:title>
  <dc:creator>Jeremy Blackburn</dc:creator>
  <cp:lastModifiedBy>Jeremy Blackburn</cp:lastModifiedBy>
  <cp:revision>25</cp:revision>
  <dcterms:created xsi:type="dcterms:W3CDTF">2023-01-18T12:23:23Z</dcterms:created>
  <dcterms:modified xsi:type="dcterms:W3CDTF">2025-01-21T11:32:19Z</dcterms:modified>
</cp:coreProperties>
</file>